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5" r:id="rId1"/>
  </p:sldMasterIdLst>
  <p:notesMasterIdLst>
    <p:notesMasterId r:id="rId21"/>
  </p:notesMasterIdLst>
  <p:sldIdLst>
    <p:sldId id="256" r:id="rId2"/>
    <p:sldId id="257" r:id="rId3"/>
    <p:sldId id="259" r:id="rId4"/>
    <p:sldId id="261" r:id="rId5"/>
    <p:sldId id="260" r:id="rId6"/>
    <p:sldId id="262" r:id="rId7"/>
    <p:sldId id="274" r:id="rId8"/>
    <p:sldId id="263" r:id="rId9"/>
    <p:sldId id="265" r:id="rId10"/>
    <p:sldId id="264" r:id="rId11"/>
    <p:sldId id="268" r:id="rId12"/>
    <p:sldId id="269" r:id="rId13"/>
    <p:sldId id="270" r:id="rId14"/>
    <p:sldId id="271" r:id="rId15"/>
    <p:sldId id="272" r:id="rId16"/>
    <p:sldId id="266" r:id="rId17"/>
    <p:sldId id="273" r:id="rId18"/>
    <p:sldId id="267" r:id="rId19"/>
    <p:sldId id="25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59"/>
  </p:normalViewPr>
  <p:slideViewPr>
    <p:cSldViewPr snapToGrid="0" snapToObjects="1">
      <p:cViewPr varScale="1">
        <p:scale>
          <a:sx n="114" d="100"/>
          <a:sy n="114" d="100"/>
        </p:scale>
        <p:origin x="4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8T16:05:41.335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8T16:05:46.307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1 248 24575,'7'0'0,"5"0"0,7 0 0,11 0 0,7 0 0,13 0 0,-6 0 0,12-6 0,-11 0 0,4-5 0,7-4 0,-16 8 0,4-6 0,-16 8 0,-9-4 0,9-1 0,-3 5 0,-1-3 0,4 2 0,-3 1 0,-1-3 0,-1 7 0,-9-3 0,-2 4 0,-4 0 0,0 0 0,0 0 0,0 0 0,0 0 0,0 0 0,-1 0 0,1 0 0,-1 0 0,0 0 0,1 0 0,-1 0 0,1 0 0,9 0 0,3 0 0,15 0 0,2 0 0,12 5 0,-4-4 0,11 10 0,-12-10 0,13 8 0,-23-8 0,2 4 0,-23-5 0,0 0 0,-5 0 0,0 0 0,-1 0 0,1 0 0,-1 0 0,14 0 0,-1 0 0,7 0 0,2 0 0,-10 0 0,4 0 0,-5 0 0,-5 0 0,4 0 0,-8 0 0,4 0 0,-9-4 0,3 3 0,-9-2 0,-4 3 0,-12 0 0,-6-9 0,-6 2 0,-5-7 0,-9-2 0,0-1 0,-6-5 0,-5 1 0,14 5 0,-2 2 0,24 8 0,7 2 0,4 4 0,3-3 0,17 2 0,10-2 0,11 7 0,8 7 0,2 1 0,2 8 0,4-8 0,-12 8 0,-2-9 0,-5 3 0,-10-5 0,2-4 0,-13-1 0,3-1 0,-7 2 0,-2 2 0,-3 1 0,0-1 0,-3 1 0,-6 0 0,-5 1 0,-4 4 0,0 1 0,1 4 0,-1 0 0,0 0 0,-1 5 0,1-8 0,0 11 0,4-16 0,6 6 0,0-8 0,1-3 0,2 6 0,-10-1 0,5 4 0,-4 3 0,-3-7 0,8 2 0,-4-3 0,5-1 0,4 0 0,0 0 0,1-3 0,2-2 0,-3-3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8T16:05:50.253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1 168 24575,'31'0'0,"3"0"0,23 0 0,3 0 0,-5 0 0,7 0 0,-24 0 0,6 0 0,-14 0 0,-7 0 0,-9 0 0,-2 0 0,-4 0 0,1 0 0,-2 0 0,1 0 0,0 0 0,10 0 0,2 0 0,9-4 0,1-2 0,5-4 0,-4 0 0,5 0 0,-12 1 0,4-1 0,-9 1 0,5-1 0,-7 2 0,7-2 0,-5 1 0,4 0 0,0 4 0,-4-3 0,4 7 0,-5-7 0,-4 7 0,-2-7 0,-4 7 0,0-2 0,0 3 0,0 0 0,-6 0 0,-7 0 0,-3 0 0,-3 0 0,3 0 0,1 0 0,-1 0 0,0 0 0,1 0 0,-1 0 0,-4 0 0,-1 0 0,-11 0 0,-6 0 0,-7 0 0,-5 0 0,-1 0 0,6 0 0,2 0 0,10-8 0,-1 6 0,11-6 0,6 8 0,10 0 0,7 0 0,0 0 0,4 0 0,7 0 0,0 0 0,10 0 0,-5 0 0,0 0 0,-5 0 0,-2 0 0,-8 0 0,4 0 0,-5 3 0,0-2 0,0 3 0,-1-4 0,1 0 0,0 0 0,4 4 0,1-3 0,10 7 0,-3-7 0,3 8 0,-5-8 0,-5 3 0,0-4 0,-5 3 0,0-2 0,0 3 0,-4-1 0,-1 1 0,-3 4 0,0-1 0,0 0 0,0 1 0,0-1 0,0 1 0,0 4 0,0 7 0,-4 5 0,-6 6 0,-1 5 0,-8-4 0,3 10 0,0-10 0,-3 4 0,9-10 0,-4-7 0,5-1 0,1-8 0,3 4 0,-2-9 0,6 4 0,-6-7 0,3 2 0,-1 1 0,-1-3 0,5 6 0,-6-7 0,6 7 0,-6-6 0,3 2 0,0-3 0,0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032E00-9062-C74D-9CEF-552A85BA0332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C8666B-63E0-B147-89E6-176381838F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82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CDD0A40-0F21-D74A-98E4-FAAA542AAB09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359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3849C-2FFA-1B43-A302-AC1A8B697CA8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813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D6C2B69-727C-F74E-8BAE-6113BAC432A3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41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E7FB-A1DF-3541-9B09-4916B17424E2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71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1D07A81-B03A-EE40-8B31-CBDFAE469674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326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500A5-162E-084C-9D7D-91171CFCD475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044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CF5A4-2713-CC45-9383-9D0764A63158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803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83F59-A4A7-3748-A4F2-5D7983874C4A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08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B99A-81BF-0F40-95A1-C32D37C7D00F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53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5A6C3B-F9A8-C141-A023-9C942C2D6B13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942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F8B1-ADC5-3D42-B863-D2AFAD689427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06468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5B0F8B1-ADC5-3D42-B863-D2AFAD689427}" type="datetime1">
              <a:rPr lang="en-CA" smtClean="0"/>
              <a:t>2022-04-19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13646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repo.maven.apache.org/maven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17.png"/><Relationship Id="rId4" Type="http://schemas.openxmlformats.org/officeDocument/2006/relationships/customXml" Target="../ink/ink1.xml"/><Relationship Id="rId9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aven.apache.org/what-is-maven.html" TargetMode="External"/><Relationship Id="rId7" Type="http://schemas.openxmlformats.org/officeDocument/2006/relationships/hyperlink" Target="https://repo.maven.apache.org/maven2/org/apache/maven/plugins/" TargetMode="External"/><Relationship Id="rId2" Type="http://schemas.openxmlformats.org/officeDocument/2006/relationships/hyperlink" Target="https://www.youtube.com/watch?v=I9MD-IGQDo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oxToe-4c6OM" TargetMode="External"/><Relationship Id="rId5" Type="http://schemas.openxmlformats.org/officeDocument/2006/relationships/hyperlink" Target="https://stackoverflow.com/questions/33935281/command-not-found-oh-my-zsh" TargetMode="External"/><Relationship Id="rId4" Type="http://schemas.openxmlformats.org/officeDocument/2006/relationships/hyperlink" Target="https://www.youtube.com/watch?v=m_eWc9pjyg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mkyong.com/maven/how-to-install-maven-in-window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3F27A-B2E5-C8FC-56EC-5D83D2788C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Basics of Maven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914325-1D76-6037-6F70-DF4F9F5067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BUILD </a:t>
            </a:r>
            <a:r>
              <a:rPr lang="en-US" dirty="0" err="1"/>
              <a:t>TooL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8BF649-3483-2F6C-6BDD-0F716890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FED2E9-1485-460D-A0A3-71021A332E71}"/>
              </a:ext>
            </a:extLst>
          </p:cNvPr>
          <p:cNvSpPr txBox="1"/>
          <p:nvPr/>
        </p:nvSpPr>
        <p:spPr>
          <a:xfrm>
            <a:off x="7180976" y="3917659"/>
            <a:ext cx="38924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Presented By:</a:t>
            </a:r>
          </a:p>
          <a:p>
            <a:endParaRPr lang="en-US" dirty="0"/>
          </a:p>
          <a:p>
            <a:r>
              <a:rPr lang="en-US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Devinder Singh Saggu</a:t>
            </a:r>
          </a:p>
        </p:txBody>
      </p:sp>
    </p:spTree>
    <p:extLst>
      <p:ext uri="{BB962C8B-B14F-4D97-AF65-F5344CB8AC3E}">
        <p14:creationId xmlns:p14="http://schemas.microsoft.com/office/powerpoint/2010/main" val="3506274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0F6648-F160-A3C4-B023-51829BED6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POM: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EF8B2A-A2D5-9588-E100-58B0B66F9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132" y="2180496"/>
            <a:ext cx="11136675" cy="3678303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Effective POM = POM + Super POM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Contains default conventional directories path.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7AEF1-B2B0-7AF6-26A2-49C02B7B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C60E89-B67B-BCA6-9863-D52FEF809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1" y="2846768"/>
            <a:ext cx="11136675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992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1557-AD4E-3C7B-73B8-6E217DD66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54CB2-153A-E7EC-0BAC-093128290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r>
              <a:rPr lang="en-US" dirty="0"/>
              <a:t>Default plugins – Compiler, surefire (JUnit)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F5938D-2988-EA16-AADD-0694280B4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23A096-DCD4-A5C0-6FB4-80E0B192B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578" y="2935110"/>
            <a:ext cx="8647289" cy="274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298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DEB4F-89C7-6E99-37AC-ECDF16B31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331F4-E1C1-4FCF-5731-C959C7CF3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r>
              <a:rPr lang="en-US" dirty="0"/>
              <a:t>Central Repository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 lvl="2">
              <a:buFont typeface="Wingdings" pitchFamily="2" charset="2"/>
              <a:buChar char="Ø"/>
            </a:pPr>
            <a:r>
              <a:rPr lang="en-CA" dirty="0">
                <a:hlinkClick r:id="rId2"/>
              </a:rPr>
              <a:t>Central Maven Repository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BF2425-2FEF-535C-807A-4F7E33CB1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F8529D-8A18-39DD-D069-C601394B0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133" y="2753078"/>
            <a:ext cx="8195028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01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7686A-D35F-F29B-F762-E46869D5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Repository: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9999C-D474-2B9E-1FB0-FCDD89022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41690"/>
            <a:ext cx="11029615" cy="391711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Path for local repository can be found in </a:t>
            </a:r>
            <a:r>
              <a:rPr lang="en-US" b="1" dirty="0"/>
              <a:t>effective-settings.xml </a:t>
            </a:r>
            <a:r>
              <a:rPr lang="en-US" dirty="0"/>
              <a:t>which acts as </a:t>
            </a:r>
            <a:r>
              <a:rPr lang="en-US" b="1" dirty="0"/>
              <a:t>cache</a:t>
            </a:r>
            <a:r>
              <a:rPr lang="en-US" dirty="0"/>
              <a:t>.</a:t>
            </a: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Maven dependencies in build path.</a:t>
            </a:r>
            <a:br>
              <a:rPr lang="en-US" dirty="0"/>
            </a:br>
            <a:endParaRPr lang="en-US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84B872-2F86-97A0-94A2-1CF553EC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5FCA7F-6E1B-C8F1-6343-26F443D7E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805" y="2401645"/>
            <a:ext cx="8191500" cy="13914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4A1C6E-264A-ACEB-4138-08ECD99C3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983" y="4360200"/>
            <a:ext cx="8191500" cy="159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41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1FCA6-720A-D6BB-EFA0-30D7CB9DA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69" y="1138384"/>
            <a:ext cx="11029616" cy="1013800"/>
          </a:xfrm>
        </p:spPr>
        <p:txBody>
          <a:bodyPr/>
          <a:lstStyle/>
          <a:p>
            <a:r>
              <a:rPr lang="en-US" dirty="0"/>
              <a:t>Maven plugins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A2F22-A56F-7F8B-FF01-9D24B230C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02359"/>
            <a:ext cx="11029615" cy="367830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The </a:t>
            </a:r>
            <a:r>
              <a:rPr lang="en-CA" b="1" dirty="0"/>
              <a:t>maven plugins</a:t>
            </a:r>
            <a:r>
              <a:rPr lang="en-CA" dirty="0"/>
              <a:t> are central part of maven framework, it is used to perform specific goal.</a:t>
            </a:r>
          </a:p>
          <a:p>
            <a:pPr marL="342900" indent="-342900">
              <a:buFont typeface="+mj-lt"/>
              <a:buAutoNum type="arabicPeriod"/>
            </a:pPr>
            <a:r>
              <a:rPr lang="en-CA" b="1" dirty="0"/>
              <a:t>Build plugins </a:t>
            </a:r>
            <a:r>
              <a:rPr lang="en-CA" dirty="0"/>
              <a:t>– executed at the time of build. These plugins should be declared inside the </a:t>
            </a:r>
            <a:r>
              <a:rPr lang="en-CA" b="1" dirty="0"/>
              <a:t>&lt;build&gt; </a:t>
            </a:r>
            <a:r>
              <a:rPr lang="en-CA" dirty="0"/>
              <a:t>element.</a:t>
            </a:r>
          </a:p>
          <a:p>
            <a:pPr marL="342900" indent="-342900">
              <a:buFont typeface="+mj-lt"/>
              <a:buAutoNum type="arabicPeriod"/>
            </a:pPr>
            <a:r>
              <a:rPr lang="en-CA" b="1" dirty="0"/>
              <a:t>Reporting plugins </a:t>
            </a:r>
            <a:r>
              <a:rPr lang="en-CA" dirty="0"/>
              <a:t>– executed at the time of site generation. Should be declared inside the </a:t>
            </a:r>
            <a:r>
              <a:rPr lang="en-CA" b="1" dirty="0"/>
              <a:t>&lt;reporting&gt; </a:t>
            </a:r>
            <a:r>
              <a:rPr lang="en-CA" dirty="0"/>
              <a:t>element.</a:t>
            </a:r>
            <a:br>
              <a:rPr lang="en-CA" dirty="0"/>
            </a:br>
            <a:br>
              <a:rPr lang="en-CA" dirty="0"/>
            </a:br>
            <a:br>
              <a:rPr lang="en-CA" dirty="0"/>
            </a:br>
            <a:r>
              <a:rPr lang="en-CA" dirty="0"/>
              <a:t> </a:t>
            </a:r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FCEC2-AFFF-A357-DF29-7B21E23D5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5578BF-1ABB-0397-5849-8D442F013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699" y="3192461"/>
            <a:ext cx="10388600" cy="28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125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F0A4D-A436-A520-C990-280CBE8B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Compiler plugin: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3EC5446-9821-C019-A28A-5FF7791202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3233" y="2067878"/>
            <a:ext cx="8374945" cy="13305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623EE-2E00-EF77-888D-955425FE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9AD059-15F4-E256-5367-6B8647B74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233" y="3750390"/>
            <a:ext cx="8826500" cy="22098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F7502F-0510-B43E-4D9B-6F5A0D165D75}"/>
              </a:ext>
            </a:extLst>
          </p:cNvPr>
          <p:cNvSpPr txBox="1"/>
          <p:nvPr/>
        </p:nvSpPr>
        <p:spPr>
          <a:xfrm>
            <a:off x="9986963" y="2171700"/>
            <a:ext cx="218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Effective POM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700224-7092-324D-6128-86500AE831EA}"/>
              </a:ext>
            </a:extLst>
          </p:cNvPr>
          <p:cNvSpPr txBox="1"/>
          <p:nvPr/>
        </p:nvSpPr>
        <p:spPr>
          <a:xfrm>
            <a:off x="10191137" y="4233740"/>
            <a:ext cx="1405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Project POM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1FD7A80D-3C88-ABDD-2BC3-B423C4534F64}"/>
                  </a:ext>
                </a:extLst>
              </p14:cNvPr>
              <p14:cNvContentPartPr/>
              <p14:nvPr/>
            </p14:nvContentPartPr>
            <p14:xfrm>
              <a:off x="-225818" y="5009084"/>
              <a:ext cx="360" cy="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1FD7A80D-3C88-ABDD-2BC3-B423C4534F6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34818" y="500008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0826763-A6EF-4717-A6BD-9557D433AE19}"/>
                  </a:ext>
                </a:extLst>
              </p14:cNvPr>
              <p14:cNvContentPartPr/>
              <p14:nvPr/>
            </p14:nvContentPartPr>
            <p14:xfrm>
              <a:off x="9359182" y="2360564"/>
              <a:ext cx="559440" cy="17172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0826763-A6EF-4717-A6BD-9557D433AE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50542" y="2351924"/>
                <a:ext cx="57708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1959D245-F8BF-9DF7-9148-222D1ED4644A}"/>
                  </a:ext>
                </a:extLst>
              </p14:cNvPr>
              <p14:cNvContentPartPr/>
              <p14:nvPr/>
            </p14:nvContentPartPr>
            <p14:xfrm>
              <a:off x="9850942" y="4463684"/>
              <a:ext cx="367560" cy="171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1959D245-F8BF-9DF7-9148-222D1ED4644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842302" y="4455044"/>
                <a:ext cx="385200" cy="18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8598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95B20-7A29-926C-9FF6-9F2A5A4DF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Scope: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6E938C-C891-4316-B5D2-B40E7057E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compile</a:t>
            </a:r>
            <a:r>
              <a:rPr lang="en-US" dirty="0"/>
              <a:t> – Default scope and are propagated to dependent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runtime</a:t>
            </a:r>
            <a:r>
              <a:rPr lang="en-US" dirty="0"/>
              <a:t> – required for execution only. Available in test and runtime classpath not in compile time classpath.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 – </a:t>
            </a:r>
            <a:r>
              <a:rPr lang="en-US" dirty="0"/>
              <a:t>only available for test compilation and execution phases (JUnit or Mockito). 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import - </a:t>
            </a:r>
            <a:r>
              <a:rPr lang="en-CA" dirty="0"/>
              <a:t>only supported on a dependency of type pom. It indicates the dependency is to be replaced with the effective list of dependencies. Since they are replaced, dependencies with a scope of import do not actually participate in limiting the transitivity of a dependency.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</a:t>
            </a:r>
            <a:r>
              <a:rPr lang="en-US" b="1"/>
              <a:t>rovided</a:t>
            </a:r>
            <a:r>
              <a:rPr lang="en-US"/>
              <a:t> </a:t>
            </a:r>
            <a:r>
              <a:rPr lang="en-US" dirty="0"/>
              <a:t>- </a:t>
            </a:r>
            <a:r>
              <a:rPr lang="en-CA" dirty="0"/>
              <a:t>JDK or a container to provide the dependency at runtime. For instance, dependency on the Servlet API and related Java EE APIs because web container provides</a:t>
            </a:r>
            <a:br>
              <a:rPr lang="en-CA" dirty="0"/>
            </a:br>
            <a:r>
              <a:rPr lang="en-US" dirty="0"/>
              <a:t>those classes.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5F5D8E-AB1F-2C1E-8326-A2AB6AB2E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315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D11F8-5051-F7AA-3F52-C4307002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module project: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018FC-52AF-09A9-5A5F-94CF0FCB4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r>
              <a:rPr lang="en-US" sz="7200" dirty="0"/>
              <a:t>Packaging should be POM.  And packaging POM acts as parent POM for modules.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7200" dirty="0"/>
              <a:t>Here, business and data are modules with parent project multi-module-maven-project.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7200" dirty="0"/>
              <a:t>Data layer has dependencies for Spring and Hibernate.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7200" dirty="0"/>
              <a:t>Business layer has dependency for Spring framework.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7200" dirty="0"/>
              <a:t>Dependency management in parent POM mentions the versions of dependencies to be included in child POMs.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7200" dirty="0"/>
              <a:t>Include data. layer as dependency in business layer with built-in variable for version.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7200" dirty="0"/>
              <a:t>For version management of data module, mention it in parent POM.</a:t>
            </a:r>
          </a:p>
          <a:p>
            <a:pPr algn="just">
              <a:buFont typeface="Wingdings" pitchFamily="2" charset="2"/>
              <a:buChar char="Ø"/>
            </a:pPr>
            <a:endParaRPr lang="en-US" sz="3800" dirty="0"/>
          </a:p>
          <a:p>
            <a:pPr algn="just">
              <a:buFont typeface="Wingdings" pitchFamily="2" charset="2"/>
              <a:buChar char="Ø"/>
            </a:pPr>
            <a:endParaRPr lang="en-US" sz="3800" dirty="0"/>
          </a:p>
          <a:p>
            <a:pPr algn="just">
              <a:buFont typeface="Wingdings" pitchFamily="2" charset="2"/>
              <a:buChar char="Ø"/>
            </a:pPr>
            <a:endParaRPr lang="en-US" sz="3800" dirty="0"/>
          </a:p>
          <a:p>
            <a:pPr algn="just">
              <a:buFont typeface="Wingdings" pitchFamily="2" charset="2"/>
              <a:buChar char="Ø"/>
            </a:pPr>
            <a:endParaRPr lang="en-US" sz="3800" dirty="0"/>
          </a:p>
          <a:p>
            <a:pPr algn="just">
              <a:buFont typeface="Wingdings" pitchFamily="2" charset="2"/>
              <a:buChar char="Ø"/>
            </a:pPr>
            <a:endParaRPr lang="en-US" sz="3800" dirty="0"/>
          </a:p>
          <a:p>
            <a:pPr algn="just">
              <a:buFont typeface="Wingdings" pitchFamily="2" charset="2"/>
              <a:buChar char="Ø"/>
            </a:pPr>
            <a:endParaRPr lang="en-US" sz="3800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2C5C63-2393-0C38-AEEC-7B923ECFE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060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0AEC7-97B6-5AA7-2811-078851810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Maven commands: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60E00-3EE0-38E9-26FC-D16C2B8F2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Version range for dependencies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help:effective-pom</a:t>
            </a:r>
            <a:r>
              <a:rPr lang="en-US" dirty="0"/>
              <a:t> –Doutput=effective-pom.xml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</a:t>
            </a:r>
            <a:r>
              <a:rPr lang="en-US" dirty="0" err="1"/>
              <a:t>help:effective-settings</a:t>
            </a:r>
            <a:r>
              <a:rPr lang="en-US" dirty="0"/>
              <a:t> –Doutput=effective-settings.xml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clean install –</a:t>
            </a:r>
            <a:r>
              <a:rPr lang="en-US" dirty="0" err="1"/>
              <a:t>DskipTests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–X clean install &gt;&gt; sample.txt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</a:t>
            </a:r>
            <a:r>
              <a:rPr lang="en-US" dirty="0" err="1"/>
              <a:t>dependency:tree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</a:t>
            </a:r>
            <a:r>
              <a:rPr lang="en-US" dirty="0" err="1"/>
              <a:t>dependency:sources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--help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6E8B21-A971-C1D6-F5B7-F079274D2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630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F147-1609-E14E-B563-5B8D03B6F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A3850-573A-6587-5E6F-C6FDB2C1E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arenR"/>
            </a:pPr>
            <a:r>
              <a:rPr lang="en-US" dirty="0">
                <a:hlinkClick r:id="rId2"/>
              </a:rPr>
              <a:t>https://www.youtube.com/watch?v=I9MD-IGQDoo</a:t>
            </a:r>
            <a:r>
              <a:rPr lang="en-US" dirty="0"/>
              <a:t> (ANT)</a:t>
            </a:r>
          </a:p>
          <a:p>
            <a:pPr>
              <a:buFont typeface="+mj-lt"/>
              <a:buAutoNum type="arabicParenR"/>
            </a:pPr>
            <a:r>
              <a:rPr lang="en-US" dirty="0">
                <a:hlinkClick r:id="rId3"/>
              </a:rPr>
              <a:t>https://maven.apache.org/what-is-maven.html</a:t>
            </a:r>
            <a:r>
              <a:rPr lang="en-US" dirty="0"/>
              <a:t> (Maven)</a:t>
            </a:r>
          </a:p>
          <a:p>
            <a:pPr>
              <a:buFont typeface="+mj-lt"/>
              <a:buAutoNum type="arabicParenR"/>
            </a:pPr>
            <a:r>
              <a:rPr lang="en-US" dirty="0">
                <a:hlinkClick r:id="rId4"/>
              </a:rPr>
              <a:t>https://www.youtube.com/watch?v=m_eWc9pjyg4</a:t>
            </a:r>
            <a:r>
              <a:rPr lang="en-US" dirty="0"/>
              <a:t> (How it works)</a:t>
            </a:r>
          </a:p>
          <a:p>
            <a:pPr>
              <a:buFont typeface="+mj-lt"/>
              <a:buAutoNum type="arabicParenR"/>
            </a:pPr>
            <a:r>
              <a:rPr lang="en-US" dirty="0">
                <a:hlinkClick r:id="rId5"/>
              </a:rPr>
              <a:t>https://stackoverflow.com/questions/33935281/command-not-found-oh-my-zsh</a:t>
            </a:r>
            <a:endParaRPr lang="en-US" dirty="0"/>
          </a:p>
          <a:p>
            <a:pPr>
              <a:buFont typeface="+mj-lt"/>
              <a:buAutoNum type="arabicParenR"/>
            </a:pPr>
            <a:r>
              <a:rPr lang="en-US" dirty="0">
                <a:hlinkClick r:id="rId6"/>
              </a:rPr>
              <a:t>https://www.youtube.com/watch?v=oxToe-4c6OM</a:t>
            </a:r>
            <a:endParaRPr lang="en-US" dirty="0"/>
          </a:p>
          <a:p>
            <a:pPr>
              <a:buFont typeface="+mj-lt"/>
              <a:buAutoNum type="arabicParenR"/>
            </a:pPr>
            <a:r>
              <a:rPr lang="en-US" dirty="0">
                <a:hlinkClick r:id="rId7"/>
              </a:rPr>
              <a:t>https://repo.maven.apache.org/maven2/org/apache/maven/plugins/</a:t>
            </a:r>
            <a:r>
              <a:rPr lang="en-US" dirty="0"/>
              <a:t> (</a:t>
            </a:r>
            <a:r>
              <a:rPr lang="en-US"/>
              <a:t>Maven Plugins)</a:t>
            </a:r>
            <a:endParaRPr lang="en-US" dirty="0"/>
          </a:p>
          <a:p>
            <a:pPr>
              <a:buFont typeface="+mj-lt"/>
              <a:buAutoNum type="arabicParenR"/>
            </a:pPr>
            <a:endParaRPr lang="en-US" dirty="0"/>
          </a:p>
          <a:p>
            <a:pPr>
              <a:buFont typeface="+mj-lt"/>
              <a:buAutoNum type="arabicParenR"/>
            </a:pPr>
            <a:endParaRPr lang="en-US" dirty="0"/>
          </a:p>
          <a:p>
            <a:pPr>
              <a:buFont typeface="+mj-lt"/>
              <a:buAutoNum type="arabicParenR"/>
            </a:pPr>
            <a:endParaRPr lang="en-US" dirty="0"/>
          </a:p>
          <a:p>
            <a:pPr>
              <a:buFont typeface="+mj-lt"/>
              <a:buAutoNum type="arabicParenR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E77B97-68EA-394E-AF2F-0E69F20E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585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22030-18F6-B2A4-09A4-8054C9C2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940698"/>
            <a:ext cx="10571998" cy="77201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Maven  Vs.  Ant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6084E2-8F05-8DE8-DFE1-C6930753C1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3814172"/>
              </p:ext>
            </p:extLst>
          </p:nvPr>
        </p:nvGraphicFramePr>
        <p:xfrm>
          <a:off x="782548" y="2250009"/>
          <a:ext cx="10553697" cy="40604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72583">
                  <a:extLst>
                    <a:ext uri="{9D8B030D-6E8A-4147-A177-3AD203B41FA5}">
                      <a16:colId xmlns:a16="http://schemas.microsoft.com/office/drawing/2014/main" val="1350571521"/>
                    </a:ext>
                  </a:extLst>
                </a:gridCol>
                <a:gridCol w="5504701">
                  <a:extLst>
                    <a:ext uri="{9D8B030D-6E8A-4147-A177-3AD203B41FA5}">
                      <a16:colId xmlns:a16="http://schemas.microsoft.com/office/drawing/2014/main" val="1481569905"/>
                    </a:ext>
                  </a:extLst>
                </a:gridCol>
                <a:gridCol w="4276413">
                  <a:extLst>
                    <a:ext uri="{9D8B030D-6E8A-4147-A177-3AD203B41FA5}">
                      <a16:colId xmlns:a16="http://schemas.microsoft.com/office/drawing/2014/main" val="801307177"/>
                    </a:ext>
                  </a:extLst>
                </a:gridCol>
              </a:tblGrid>
              <a:tr h="39684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2422767"/>
                  </a:ext>
                </a:extLst>
              </a:tr>
              <a:tr h="992123"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dirty="0"/>
                        <a:t>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Maven is project management tool. Like black box where user don’t see the complexity behind build tool.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Mainly build tool works on </a:t>
                      </a:r>
                      <a:r>
                        <a:rPr lang="en-US" b="1" dirty="0"/>
                        <a:t>build.xml </a:t>
                      </a:r>
                      <a:r>
                        <a:rPr lang="en-US" b="0" dirty="0"/>
                        <a:t>which mentions what and how .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228301"/>
                  </a:ext>
                </a:extLst>
              </a:tr>
              <a:tr h="526724">
                <a:tc>
                  <a:txBody>
                    <a:bodyPr/>
                    <a:lstStyle/>
                    <a:p>
                      <a:r>
                        <a:rPr lang="en-US" dirty="0"/>
                        <a:t>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Reusable plugins.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Scripts are not reusable.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566964"/>
                  </a:ext>
                </a:extLst>
              </a:tr>
              <a:tr h="526724">
                <a:tc>
                  <a:txBody>
                    <a:bodyPr/>
                    <a:lstStyle/>
                    <a:p>
                      <a:r>
                        <a:rPr lang="en-US" dirty="0"/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Convention Over Configuration.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formal conventional.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4288"/>
                  </a:ext>
                </a:extLst>
              </a:tr>
              <a:tr h="694486">
                <a:tc>
                  <a:txBody>
                    <a:bodyPr/>
                    <a:lstStyle/>
                    <a:p>
                      <a:r>
                        <a:rPr lang="en-US" dirty="0"/>
                        <a:t>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Declarative means </a:t>
                      </a:r>
                      <a:r>
                        <a:rPr lang="en-US" dirty="0" err="1"/>
                        <a:t>POM.xml</a:t>
                      </a:r>
                      <a:r>
                        <a:rPr lang="en-US" dirty="0"/>
                        <a:t>. Dependency Management (including transitive)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Procedural. What to do and when to do. Like ordering of scripts.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4386166"/>
                  </a:ext>
                </a:extLst>
              </a:tr>
              <a:tr h="526724">
                <a:tc>
                  <a:txBody>
                    <a:bodyPr/>
                    <a:lstStyle/>
                    <a:p>
                      <a:r>
                        <a:rPr lang="en-US" dirty="0"/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Lifecycle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 not have project life cycle.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568317"/>
                  </a:ext>
                </a:extLst>
              </a:tr>
              <a:tr h="396849">
                <a:tc>
                  <a:txBody>
                    <a:bodyPr/>
                    <a:lstStyle/>
                    <a:p>
                      <a:r>
                        <a:rPr lang="en-US" dirty="0"/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 is framework.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 is tool box.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494460"/>
                  </a:ext>
                </a:extLst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0360B-D279-0430-D4F8-6F449C649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BEFB81-538F-7216-5D11-BF48B03F7160}"/>
              </a:ext>
            </a:extLst>
          </p:cNvPr>
          <p:cNvSpPr txBox="1"/>
          <p:nvPr/>
        </p:nvSpPr>
        <p:spPr>
          <a:xfrm>
            <a:off x="3217333" y="1343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103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273BB-AFEE-C7E3-F82C-FAA74206D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Tasks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AA741C-99BE-C3E0-5CFD-6E20A512B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6087" y="2181225"/>
            <a:ext cx="5931017" cy="367823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BB836-D242-6C82-EBDB-CE2E58919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869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34991-AC3B-4D94-389F-C89A803A8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Maven: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FF903-2411-84D1-2395-D9909DFA03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Configure on Windows: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hlinkClick r:id="rId2"/>
              </a:rPr>
              <a:t>https://mkyong.com/maven/how-to-install-maven-in-windows/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Configure on Mac: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https://mkyong.com/maven/install-maven-on-mac-osx/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Configure on Linux: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https://www.journaldev.com/33588/install-maven-linux-ubuntu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700B2D-513C-8717-B547-7755AA265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55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B5B6F-B6F2-E91C-8957-6FE9C96DE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Maven Project Structure: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F6273B7-2A09-D4AA-1B0F-BB5DEF1A6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3178" y="2315191"/>
            <a:ext cx="9982200" cy="346471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2EC5C-873D-E3CF-8C62-91480D8D0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778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085B9-C002-40B3-6494-C33180102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Maven Build </a:t>
            </a:r>
            <a:r>
              <a:rPr lang="en-US" dirty="0" err="1"/>
              <a:t>LifeCycle</a:t>
            </a:r>
            <a:r>
              <a:rPr lang="en-US" dirty="0"/>
              <a:t>: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C056F25-A476-0C28-6F07-B94CD63A0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5914" y="2181225"/>
            <a:ext cx="4780148" cy="3678238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91EB003-5764-A0CE-6EA3-D7CA1AC94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1D11AC-B36D-6B39-EDF8-A0117F3FE04C}"/>
              </a:ext>
            </a:extLst>
          </p:cNvPr>
          <p:cNvSpPr txBox="1"/>
          <p:nvPr/>
        </p:nvSpPr>
        <p:spPr>
          <a:xfrm>
            <a:off x="581192" y="2777066"/>
            <a:ext cx="44365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 It defines the steps maven follows when user execute command.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On running the specific maven command the earlier steps in build life-cycle executes automatically.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In Ant, we have to define these steps individually.</a:t>
            </a:r>
          </a:p>
        </p:txBody>
      </p:sp>
    </p:spTree>
    <p:extLst>
      <p:ext uri="{BB962C8B-B14F-4D97-AF65-F5344CB8AC3E}">
        <p14:creationId xmlns:p14="http://schemas.microsoft.com/office/powerpoint/2010/main" val="896435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3039F-1A8C-BF1B-812C-531FD066F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work by maven: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355FC0E-9CDA-9872-B0AA-460BA370E6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910" y="2181225"/>
            <a:ext cx="11292506" cy="367823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117468-A4BE-F463-2D44-47D0E9527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287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B1D0D-5046-A7A3-F813-12F39B438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783301"/>
          </a:xfrm>
        </p:spPr>
        <p:txBody>
          <a:bodyPr>
            <a:normAutofit/>
          </a:bodyPr>
          <a:lstStyle/>
          <a:p>
            <a:r>
              <a:rPr lang="en-US" dirty="0"/>
              <a:t>Understanding Maven POM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BB0700-042D-CDDD-50E6-DA326EC0F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010" y="2410442"/>
            <a:ext cx="5722056" cy="520700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94725C34-97B1-8279-DA8F-EBE200B89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EE83AA-D758-EEFF-7B46-88FFEA152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009" y="3136900"/>
            <a:ext cx="5722057" cy="3693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7D5947-7CF2-17D6-4868-7E32E0818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09" y="3711990"/>
            <a:ext cx="5722057" cy="23083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0D34C0A-3C49-0142-C688-FCB0D42ABD4A}"/>
              </a:ext>
            </a:extLst>
          </p:cNvPr>
          <p:cNvSpPr txBox="1"/>
          <p:nvPr/>
        </p:nvSpPr>
        <p:spPr>
          <a:xfrm>
            <a:off x="7021688" y="2410442"/>
            <a:ext cx="3883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Uniquely identifies the project.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231D4E-5F7A-307E-C0E6-86A42860919F}"/>
              </a:ext>
            </a:extLst>
          </p:cNvPr>
          <p:cNvSpPr txBox="1"/>
          <p:nvPr/>
        </p:nvSpPr>
        <p:spPr>
          <a:xfrm>
            <a:off x="7021688" y="3059669"/>
            <a:ext cx="4154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Snapshot means underdeveloped.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2FF07E-20F4-5FCB-4C27-AA3BB77D75F2}"/>
              </a:ext>
            </a:extLst>
          </p:cNvPr>
          <p:cNvSpPr txBox="1"/>
          <p:nvPr/>
        </p:nvSpPr>
        <p:spPr>
          <a:xfrm>
            <a:off x="7021688" y="3722514"/>
            <a:ext cx="43603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Resolves dependencies from maven repository.</a:t>
            </a:r>
          </a:p>
          <a:p>
            <a:endParaRPr lang="en-US" dirty="0"/>
          </a:p>
          <a:p>
            <a:r>
              <a:rPr lang="en-US" dirty="0"/>
              <a:t>Also downloads the transitive dependencies.</a:t>
            </a:r>
          </a:p>
          <a:p>
            <a:endParaRPr lang="en-US" dirty="0"/>
          </a:p>
          <a:p>
            <a:r>
              <a:rPr lang="en-US" dirty="0"/>
              <a:t>Exclude the unnecessary dependencies.</a:t>
            </a:r>
          </a:p>
        </p:txBody>
      </p:sp>
    </p:spTree>
    <p:extLst>
      <p:ext uri="{BB962C8B-B14F-4D97-AF65-F5344CB8AC3E}">
        <p14:creationId xmlns:p14="http://schemas.microsoft.com/office/powerpoint/2010/main" val="321667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FD5AF-A7F1-4017-521D-619ECFFD6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Transitive Dependencies: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463C9E-D18A-054A-1C9C-810A3F994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5814" y="2181225"/>
            <a:ext cx="6299744" cy="367823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A8BEA-BDEA-AB21-C7D5-E17C0F981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75780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{C346BE7F-DA10-6A42-87C8-0A47F300B27C}tf10001123</Template>
  <TotalTime>834</TotalTime>
  <Words>789</Words>
  <Application>Microsoft Office PowerPoint</Application>
  <PresentationFormat>Widescreen</PresentationFormat>
  <Paragraphs>178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Gill Sans MT</vt:lpstr>
      <vt:lpstr>Wingdings</vt:lpstr>
      <vt:lpstr>Wingdings 2</vt:lpstr>
      <vt:lpstr>Dividend</vt:lpstr>
      <vt:lpstr>Basics of Maven </vt:lpstr>
      <vt:lpstr> Maven  Vs.  Ant</vt:lpstr>
      <vt:lpstr>Developer Tasks</vt:lpstr>
      <vt:lpstr>Configure Maven:</vt:lpstr>
      <vt:lpstr>Basic Maven Project Structure:</vt:lpstr>
      <vt:lpstr>Maven Build LifeCycle:</vt:lpstr>
      <vt:lpstr>Background work by maven:</vt:lpstr>
      <vt:lpstr>Understanding Maven POM</vt:lpstr>
      <vt:lpstr>Transitive Dependencies:</vt:lpstr>
      <vt:lpstr>Effective POM:</vt:lpstr>
      <vt:lpstr>Cont…</vt:lpstr>
      <vt:lpstr>Cont…</vt:lpstr>
      <vt:lpstr>Local Repository: </vt:lpstr>
      <vt:lpstr>Maven plugins </vt:lpstr>
      <vt:lpstr>Compiler plugin:</vt:lpstr>
      <vt:lpstr>Dependency Scope:</vt:lpstr>
      <vt:lpstr>Multi module project: </vt:lpstr>
      <vt:lpstr>Maven commands: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Maven </dc:title>
  <dc:creator>saggusinghsunam@gmail.com</dc:creator>
  <cp:lastModifiedBy>Devinder Singh Saggu</cp:lastModifiedBy>
  <cp:revision>51</cp:revision>
  <dcterms:created xsi:type="dcterms:W3CDTF">2022-04-17T23:04:25Z</dcterms:created>
  <dcterms:modified xsi:type="dcterms:W3CDTF">2022-04-19T05:30:59Z</dcterms:modified>
</cp:coreProperties>
</file>

<file path=docProps/thumbnail.jpeg>
</file>